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C84"/>
    <a:srgbClr val="176DAD"/>
    <a:srgbClr val="0D78C9"/>
    <a:srgbClr val="993200"/>
    <a:srgbClr val="4D4E44"/>
    <a:srgbClr val="176338"/>
    <a:srgbClr val="0F5D3F"/>
    <a:srgbClr val="ABC8D1"/>
    <a:srgbClr val="1B3049"/>
    <a:srgbClr val="5D3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67" autoAdjust="0"/>
  </p:normalViewPr>
  <p:slideViewPr>
    <p:cSldViewPr snapToGrid="0">
      <p:cViewPr varScale="1">
        <p:scale>
          <a:sx n="84" d="100"/>
          <a:sy n="84" d="100"/>
        </p:scale>
        <p:origin x="438" y="78"/>
      </p:cViewPr>
      <p:guideLst>
        <p:guide orient="horz" pos="8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Industries:</a:t>
            </a:r>
            <a:r>
              <a:rPr lang="en-US" sz="7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Utilities</a:t>
            </a:r>
            <a:endParaRPr lang="en-US" sz="7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Areas: </a:t>
            </a:r>
            <a:r>
              <a:rPr lang="en-US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Realtime simulation</a:t>
            </a:r>
            <a:endParaRPr lang="en-US" sz="7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Capabilities:</a:t>
            </a:r>
            <a:r>
              <a:rPr lang="en-US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Algorithm Development, Power HILS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 Used: </a:t>
            </a:r>
            <a:r>
              <a:rPr lang="en-US" sz="7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Simscape Electrical, Simulink Realtime</a:t>
            </a:r>
            <a:endParaRPr lang="en-US" sz="7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Country: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5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57" y="1288"/>
            <a:ext cx="9148056" cy="5150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3716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02682"/>
            <a:ext cx="7772400" cy="740569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26408" y="4782522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2010 The MathWorks, Inc.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3825" y="478155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spc="12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306063"/>
            <a:ext cx="91440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86677" y="113567"/>
            <a:ext cx="1228725" cy="24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077200" cy="74295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77200" cy="348615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0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086600" cy="742950"/>
          </a:xfrm>
        </p:spPr>
        <p:txBody>
          <a:bodyPr anchor="t" anchorCtr="0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2114550"/>
            <a:ext cx="3810000" cy="24003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0"/>
            </a:lvl2pPr>
            <a:lvl3pPr>
              <a:buNone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/>
              <a:t>Click to add b</a:t>
            </a:r>
            <a:r>
              <a:rPr lang="en-US" sz="180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00150"/>
            <a:ext cx="3810000" cy="628650"/>
          </a:xfrm>
        </p:spPr>
        <p:txBody>
          <a:bodyPr anchor="t"/>
          <a:lstStyle>
            <a:lvl1pPr marL="0" indent="0" algn="l">
              <a:buNone/>
              <a:defRPr sz="2000" b="1" baseline="0"/>
            </a:lvl1pPr>
          </a:lstStyle>
          <a:p>
            <a:pPr lvl="0"/>
            <a:r>
              <a:rPr lang="en-US"/>
              <a:t>Click to add headline</a:t>
            </a:r>
            <a:r>
              <a:rPr lang="en-US" sz="2000" b="1">
                <a:solidFill>
                  <a:prstClr val="black"/>
                </a:solidFill>
              </a:rPr>
              <a:t> providing value of feature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half" idx="12" hasCustomPrompt="1"/>
          </p:nvPr>
        </p:nvSpPr>
        <p:spPr>
          <a:xfrm>
            <a:off x="457203" y="4629150"/>
            <a:ext cx="4105275" cy="400050"/>
          </a:xfrm>
        </p:spPr>
        <p:txBody>
          <a:bodyPr anchor="b" anchorCtr="0"/>
          <a:lstStyle>
            <a:lvl1pPr marL="230188" indent="-228600">
              <a:buClrTx/>
              <a:buSzPct val="125000"/>
              <a:buFont typeface="Courier New" pitchFamily="49" charset="0"/>
              <a:buChar char="»"/>
              <a:defRPr sz="1600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/>
              <a:t>Click to add </a:t>
            </a:r>
            <a:r>
              <a:rPr lang="en-US" sz="1600" err="1">
                <a:latin typeface="Courier New" pitchFamily="49" charset="0"/>
                <a:cs typeface="Courier New" pitchFamily="49" charset="0"/>
              </a:rPr>
              <a:t>product_demo_name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435894"/>
            <a:ext cx="7772400" cy="1021556"/>
          </a:xfrm>
        </p:spPr>
        <p:txBody>
          <a:bodyPr anchor="t"/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077200" cy="7429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3886200" cy="34861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3886200" cy="34861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077200" cy="742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077200" cy="348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logo6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58467" y="23673"/>
            <a:ext cx="1324232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1"/>
          <p:cNvCxnSpPr/>
          <p:nvPr/>
        </p:nvCxnSpPr>
        <p:spPr>
          <a:xfrm rot="10800000" flipV="1">
            <a:off x="228602" y="176522"/>
            <a:ext cx="7315198" cy="211601"/>
          </a:xfrm>
          <a:prstGeom prst="bentConnector3">
            <a:avLst>
              <a:gd name="adj1" fmla="val 99919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686800" y="4834219"/>
            <a:ext cx="457200" cy="28575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0" b="1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6" y="285750"/>
            <a:ext cx="7796463" cy="742950"/>
          </a:xfrm>
        </p:spPr>
        <p:txBody>
          <a:bodyPr/>
          <a:lstStyle/>
          <a:p>
            <a:r>
              <a:rPr lang="en-US" altLang="ko-KR" sz="1800" b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굴림"/>
              </a:rPr>
              <a:t>WithBEER</a:t>
            </a:r>
            <a:r>
              <a:rPr lang="en-US" altLang="ko-KR" sz="18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굴림"/>
              </a:rPr>
              <a:t> Built a 300 kW Microgrid Testbench Including a SCADA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26" y="966410"/>
            <a:ext cx="4800601" cy="3446171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600" b="1" dirty="0">
                <a:solidFill>
                  <a:srgbClr val="125687"/>
                </a:solidFill>
                <a:latin typeface="Arial"/>
                <a:cs typeface="+mn-cs"/>
              </a:rPr>
              <a:t>Challenge</a:t>
            </a:r>
          </a:p>
          <a:p>
            <a:pPr algn="l" rtl="0" fontAlgn="base"/>
            <a:r>
              <a:rPr lang="en-US" altLang="ko-KR" sz="1400" b="0" i="0" dirty="0">
                <a:solidFill>
                  <a:srgbClr val="000000"/>
                </a:solidFill>
                <a:effectLst/>
                <a:latin typeface="+mj-lt"/>
              </a:rPr>
              <a:t>Establish a testbench environment for PV PCS efficiency tests, ESS PCS efficiency tests, islanding prevention tests, LVRT/HVRT tests, and line impedance simulation tests   </a:t>
            </a:r>
            <a:endParaRPr lang="en-US" altLang="ko-KR" sz="105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lvl="0" indent="0">
              <a:spcBef>
                <a:spcPts val="648"/>
              </a:spcBef>
              <a:buClr>
                <a:srgbClr val="215083"/>
              </a:buClr>
              <a:buSzTx/>
              <a:buNone/>
            </a:pPr>
            <a:r>
              <a:rPr lang="en-US" sz="1600" b="1" dirty="0">
                <a:solidFill>
                  <a:srgbClr val="125687"/>
                </a:solidFill>
                <a:latin typeface="Arial"/>
                <a:cs typeface="+mn-cs"/>
              </a:rPr>
              <a:t>Solution</a:t>
            </a:r>
          </a:p>
          <a:p>
            <a:pPr fontAlgn="base"/>
            <a:r>
              <a:rPr lang="en-US" altLang="ko-KR" sz="1400" dirty="0">
                <a:solidFill>
                  <a:srgbClr val="000000"/>
                </a:solidFill>
                <a:latin typeface="+mj-lt"/>
              </a:rPr>
              <a:t>Use Simscape Electrical and Simulink Real-Time to build integrated systems with power amplifiers and Microgrid testbenches using the OPAL-RT simulator and integrate with SCADA systems using Speedgoat</a:t>
            </a:r>
            <a:endParaRPr lang="en-US" altLang="ko-KR" sz="105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lvl="0" indent="0">
              <a:spcBef>
                <a:spcPts val="648"/>
              </a:spcBef>
              <a:buClr>
                <a:srgbClr val="215083"/>
              </a:buClr>
              <a:buSzTx/>
              <a:buNone/>
            </a:pPr>
            <a:r>
              <a:rPr lang="en-US" sz="1600" b="1" dirty="0">
                <a:solidFill>
                  <a:srgbClr val="125687"/>
                </a:solidFill>
                <a:latin typeface="Arial"/>
                <a:cs typeface="+mn-cs"/>
              </a:rPr>
              <a:t>Results</a:t>
            </a:r>
          </a:p>
          <a:p>
            <a:pPr algn="l" rtl="0" fontAlgn="base"/>
            <a:r>
              <a:rPr lang="en-US" altLang="ko-KR" sz="1400" b="0" i="0" dirty="0">
                <a:solidFill>
                  <a:srgbClr val="000000"/>
                </a:solidFill>
                <a:effectLst/>
                <a:latin typeface="+mj-lt"/>
              </a:rPr>
              <a:t>Algorithms are tested and automated for various experiments</a:t>
            </a:r>
            <a:endParaRPr lang="en-US" altLang="ko-KR" sz="1400" dirty="0">
              <a:solidFill>
                <a:srgbClr val="000000"/>
              </a:solidFill>
              <a:latin typeface="+mj-lt"/>
            </a:endParaRPr>
          </a:p>
          <a:p>
            <a:pPr algn="l" rtl="0" fontAlgn="base"/>
            <a:r>
              <a:rPr lang="en-US" altLang="ko-KR" sz="1400" dirty="0">
                <a:solidFill>
                  <a:srgbClr val="000000"/>
                </a:solidFill>
                <a:latin typeface="+mj-lt"/>
              </a:rPr>
              <a:t>Ease of maintenance and high usability were secured</a:t>
            </a:r>
          </a:p>
          <a:p>
            <a:pPr algn="l" rtl="0" fontAlgn="base"/>
            <a:r>
              <a:rPr lang="en-US" altLang="ko-KR" sz="1400" dirty="0">
                <a:solidFill>
                  <a:srgbClr val="000000"/>
                </a:solidFill>
                <a:latin typeface="+mj-lt"/>
              </a:rPr>
              <a:t>Easy-to-use real-time simulator created through app development  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2976" y="2621332"/>
            <a:ext cx="3447400" cy="22520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100" i="1" dirty="0">
                <a:solidFill>
                  <a:schemeClr val="tx2"/>
                </a:solidFill>
              </a:rPr>
              <a:t>“As part of the </a:t>
            </a:r>
            <a:r>
              <a:rPr lang="en-US" sz="1100" i="1" dirty="0">
                <a:solidFill>
                  <a:srgbClr val="FF0000"/>
                </a:solidFill>
              </a:rPr>
              <a:t>KOICA-led project </a:t>
            </a:r>
            <a:r>
              <a:rPr lang="en-US" sz="1100" i="1" dirty="0">
                <a:solidFill>
                  <a:schemeClr val="tx2"/>
                </a:solidFill>
              </a:rPr>
              <a:t>and Moroccan Green Technology Research and Development Comprehensive Support Project, we designed and built the entire system configuration of a 300 kW microgrid testbench and built an MBD-based SCADA so that local researchers could utilize it. MATLAB, Simulink, and Simulink Real-Time provided technical support and added various functions to the built system.”</a:t>
            </a:r>
            <a:br>
              <a:rPr lang="en-US" sz="1100" i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—</a:t>
            </a:r>
            <a:r>
              <a:rPr lang="en-US" sz="1000" i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00" i="1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Hyungrok</a:t>
            </a:r>
            <a:r>
              <a:rPr lang="en-US" sz="1000" i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Oh, </a:t>
            </a:r>
            <a:r>
              <a:rPr lang="en-US" sz="1000" i="1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WithBEER</a:t>
            </a:r>
            <a:endParaRPr lang="en-US" sz="1000" i="1" dirty="0">
              <a:solidFill>
                <a:schemeClr val="tx2"/>
              </a:solidFill>
            </a:endParaRPr>
          </a:p>
        </p:txBody>
      </p:sp>
      <p:pic>
        <p:nvPicPr>
          <p:cNvPr id="5" name="그림 3" descr="실내, 벽, 바닥, 책상이(가) 표시된 사진&#10;&#10;자동 생성된 설명">
            <a:extLst>
              <a:ext uri="{FF2B5EF4-FFF2-40B4-BE49-F238E27FC236}">
                <a16:creationId xmlns:a16="http://schemas.microsoft.com/office/drawing/2014/main" id="{EAE22E94-4498-BAD0-2214-9A34C2774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91" r="4209" b="26331"/>
          <a:stretch/>
        </p:blipFill>
        <p:spPr>
          <a:xfrm>
            <a:off x="5417360" y="1363166"/>
            <a:ext cx="3413016" cy="11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67120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redesign_v9_confidential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201FE54135D4698989586FE55486D" ma:contentTypeVersion="21" ma:contentTypeDescription="Create a new document." ma:contentTypeScope="" ma:versionID="5466fa5458c6190525743f878dd4fa1f">
  <xsd:schema xmlns:xsd="http://www.w3.org/2001/XMLSchema" xmlns:xs="http://www.w3.org/2001/XMLSchema" xmlns:p="http://schemas.microsoft.com/office/2006/metadata/properties" xmlns:ns1="http://schemas.microsoft.com/sharepoint/v3" xmlns:ns2="d1d7ef45-c390-40d0-9ac2-c5feab5b9f39" xmlns:ns3="19f94994-4311-4823-a682-47492cb9e3e3" targetNamespace="http://schemas.microsoft.com/office/2006/metadata/properties" ma:root="true" ma:fieldsID="3c5bcb9d916deb33c5cd281c347559e6" ns1:_="" ns2:_="" ns3:_="">
    <xsd:import namespace="http://schemas.microsoft.com/sharepoint/v3"/>
    <xsd:import namespace="d1d7ef45-c390-40d0-9ac2-c5feab5b9f39"/>
    <xsd:import namespace="19f94994-4311-4823-a682-47492cb9e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7ef45-c390-40d0-9ac2-c5feab5b9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c2fbcc8-9673-4dab-87c4-578ccfafc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94994-4311-4823-a682-47492cb9e3e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82cf2d-0c7e-4ff1-a1db-b4d157ce0b53}" ma:internalName="TaxCatchAll" ma:showField="CatchAllData" ma:web="19f94994-4311-4823-a682-47492cb9e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haredWithUsers xmlns="19f94994-4311-4823-a682-47492cb9e3e3">
      <UserInfo>
        <DisplayName>Luanne Lemieux</DisplayName>
        <AccountId>609</AccountId>
        <AccountType/>
      </UserInfo>
    </SharedWithUsers>
    <TaxCatchAll xmlns="19f94994-4311-4823-a682-47492cb9e3e3" xsi:nil="true"/>
    <lcf76f155ced4ddcb4097134ff3c332f xmlns="d1d7ef45-c390-40d0-9ac2-c5feab5b9f3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EDCA90-1837-4CE9-9C4A-B5CE66A5E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92DE51-E4E0-4DFC-91CE-23E4980EE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1d7ef45-c390-40d0-9ac2-c5feab5b9f39"/>
    <ds:schemaRef ds:uri="19f94994-4311-4823-a682-47492cb9e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8D9EA4-EC56-410E-AD9B-F3F7B13FB414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19f94994-4311-4823-a682-47492cb9e3e3"/>
    <ds:schemaRef ds:uri="d1d7ef45-c390-40d0-9ac2-c5feab5b9f39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redesign_v9_confidential</Template>
  <TotalTime>69</TotalTime>
  <Words>191</Words>
  <Application>Microsoft Office PowerPoint</Application>
  <PresentationFormat>On-screen Show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Unicode MS</vt:lpstr>
      <vt:lpstr>Calibri</vt:lpstr>
      <vt:lpstr>Courier New</vt:lpstr>
      <vt:lpstr>Wingdings</vt:lpstr>
      <vt:lpstr>PPT template redesign_v9_confidential</vt:lpstr>
      <vt:lpstr>WithBEER Built a 300 kW Microgrid Testbench Including a SCADA System</vt:lpstr>
    </vt:vector>
  </TitlesOfParts>
  <Company>The MathWorks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 Roth</dc:creator>
  <dc:description>Summary slide template June 2021</dc:description>
  <cp:lastModifiedBy>Katy Mastrocola</cp:lastModifiedBy>
  <cp:revision>12</cp:revision>
  <dcterms:created xsi:type="dcterms:W3CDTF">2010-10-27T16:54:39Z</dcterms:created>
  <dcterms:modified xsi:type="dcterms:W3CDTF">2025-02-19T16:24:57Z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0x01010089E201FE54135D4698989586FE55486D</vt:lpwstr>
  </property>
  <property fmtid="{D5CDD505-2E9C-101B-9397-08002B2CF9AE}" pid="4" name="_dlc_DocIdItemGuid">
    <vt:lpwstr>e89bb120-a3dd-4042-aef0-fb223ddee2db</vt:lpwstr>
  </property>
  <property fmtid="{D5CDD505-2E9C-101B-9397-08002B2CF9AE}" pid="5" name="MediaServiceImageTags">
    <vt:lpwstr/>
  </property>
</Properties>
</file>